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4" r:id="rId11"/>
    <p:sldId id="287" r:id="rId12"/>
    <p:sldId id="281" r:id="rId13"/>
    <p:sldId id="262" r:id="rId14"/>
    <p:sldId id="285" r:id="rId15"/>
  </p:sldIdLst>
  <p:sldSz cx="10980738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B66"/>
    <a:srgbClr val="571C79"/>
    <a:srgbClr val="7FCEED"/>
    <a:srgbClr val="0F4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592" y="1119505"/>
            <a:ext cx="8235554" cy="2381521"/>
          </a:xfrm>
        </p:spPr>
        <p:txBody>
          <a:bodyPr anchor="b"/>
          <a:lstStyle>
            <a:lvl1pPr algn="ctr">
              <a:defRPr sz="54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92" y="3592866"/>
            <a:ext cx="8235554" cy="1651546"/>
          </a:xfrm>
        </p:spPr>
        <p:txBody>
          <a:bodyPr/>
          <a:lstStyle>
            <a:lvl1pPr marL="0" indent="0" algn="ctr">
              <a:buNone/>
              <a:defRPr sz="2162"/>
            </a:lvl1pPr>
            <a:lvl2pPr marL="411800" indent="0" algn="ctr">
              <a:buNone/>
              <a:defRPr sz="1801"/>
            </a:lvl2pPr>
            <a:lvl3pPr marL="823600" indent="0" algn="ctr">
              <a:buNone/>
              <a:defRPr sz="1621"/>
            </a:lvl3pPr>
            <a:lvl4pPr marL="1235400" indent="0" algn="ctr">
              <a:buNone/>
              <a:defRPr sz="1441"/>
            </a:lvl4pPr>
            <a:lvl5pPr marL="1647200" indent="0" algn="ctr">
              <a:buNone/>
              <a:defRPr sz="1441"/>
            </a:lvl5pPr>
            <a:lvl6pPr marL="2059000" indent="0" algn="ctr">
              <a:buNone/>
              <a:defRPr sz="1441"/>
            </a:lvl6pPr>
            <a:lvl7pPr marL="2470800" indent="0" algn="ctr">
              <a:buNone/>
              <a:defRPr sz="1441"/>
            </a:lvl7pPr>
            <a:lvl8pPr marL="2882600" indent="0" algn="ctr">
              <a:buNone/>
              <a:defRPr sz="1441"/>
            </a:lvl8pPr>
            <a:lvl9pPr marL="3294400" indent="0" algn="ctr">
              <a:buNone/>
              <a:defRPr sz="144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73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8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8090" y="364195"/>
            <a:ext cx="2367722" cy="57970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926" y="364195"/>
            <a:ext cx="6965906" cy="5797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3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21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06" y="1705385"/>
            <a:ext cx="9470887" cy="2845473"/>
          </a:xfrm>
        </p:spPr>
        <p:txBody>
          <a:bodyPr anchor="b"/>
          <a:lstStyle>
            <a:lvl1pPr>
              <a:defRPr sz="54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06" y="4577778"/>
            <a:ext cx="9470887" cy="1496367"/>
          </a:xfrm>
        </p:spPr>
        <p:txBody>
          <a:bodyPr/>
          <a:lstStyle>
            <a:lvl1pPr marL="0" indent="0">
              <a:buNone/>
              <a:defRPr sz="2162">
                <a:solidFill>
                  <a:schemeClr val="tx1">
                    <a:tint val="75000"/>
                  </a:schemeClr>
                </a:solidFill>
              </a:defRPr>
            </a:lvl1pPr>
            <a:lvl2pPr marL="41180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82360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235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72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90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708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26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4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6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926" y="1820976"/>
            <a:ext cx="4666814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8998" y="1820976"/>
            <a:ext cx="4666814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0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364196"/>
            <a:ext cx="9470887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357" y="1676882"/>
            <a:ext cx="4645366" cy="821814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357" y="2498697"/>
            <a:ext cx="4645366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8999" y="1676882"/>
            <a:ext cx="4668244" cy="821814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8999" y="2498697"/>
            <a:ext cx="4668244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03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24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35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456036"/>
            <a:ext cx="3541574" cy="1596126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244" y="984911"/>
            <a:ext cx="5558999" cy="4861216"/>
          </a:xfrm>
        </p:spPr>
        <p:txBody>
          <a:bodyPr/>
          <a:lstStyle>
            <a:lvl1pPr>
              <a:defRPr sz="2882"/>
            </a:lvl1pPr>
            <a:lvl2pPr>
              <a:defRPr sz="2522"/>
            </a:lvl2pPr>
            <a:lvl3pPr>
              <a:defRPr sz="2162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2052161"/>
            <a:ext cx="3541574" cy="3801883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2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456036"/>
            <a:ext cx="3541574" cy="1596126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8244" y="984911"/>
            <a:ext cx="5558999" cy="4861216"/>
          </a:xfrm>
        </p:spPr>
        <p:txBody>
          <a:bodyPr anchor="t"/>
          <a:lstStyle>
            <a:lvl1pPr marL="0" indent="0">
              <a:buNone/>
              <a:defRPr sz="2882"/>
            </a:lvl1pPr>
            <a:lvl2pPr marL="411800" indent="0">
              <a:buNone/>
              <a:defRPr sz="2522"/>
            </a:lvl2pPr>
            <a:lvl3pPr marL="823600" indent="0">
              <a:buNone/>
              <a:defRPr sz="2162"/>
            </a:lvl3pPr>
            <a:lvl4pPr marL="1235400" indent="0">
              <a:buNone/>
              <a:defRPr sz="1801"/>
            </a:lvl4pPr>
            <a:lvl5pPr marL="1647200" indent="0">
              <a:buNone/>
              <a:defRPr sz="1801"/>
            </a:lvl5pPr>
            <a:lvl6pPr marL="2059000" indent="0">
              <a:buNone/>
              <a:defRPr sz="1801"/>
            </a:lvl6pPr>
            <a:lvl7pPr marL="2470800" indent="0">
              <a:buNone/>
              <a:defRPr sz="1801"/>
            </a:lvl7pPr>
            <a:lvl8pPr marL="2882600" indent="0">
              <a:buNone/>
              <a:defRPr sz="1801"/>
            </a:lvl8pPr>
            <a:lvl9pPr marL="3294400" indent="0">
              <a:buNone/>
              <a:defRPr sz="180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2052161"/>
            <a:ext cx="3541574" cy="3801883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7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926" y="364196"/>
            <a:ext cx="947088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26" y="1820976"/>
            <a:ext cx="947088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26" y="6340166"/>
            <a:ext cx="247066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403F-D3F5-424C-B25B-F2CB1B7BF426}" type="datetimeFigureOut">
              <a:rPr lang="ar-SA" smtClean="0"/>
              <a:t>29 ذو القعدة،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370" y="6340166"/>
            <a:ext cx="370599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5146" y="6340166"/>
            <a:ext cx="247066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D185-EBB3-4FB2-88CF-31CD60A9B5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9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3600" rtl="1" eaLnBrk="1" latinLnBrk="0" hangingPunct="1">
        <a:lnSpc>
          <a:spcPct val="90000"/>
        </a:lnSpc>
        <a:spcBef>
          <a:spcPct val="0"/>
        </a:spcBef>
        <a:buNone/>
        <a:defRPr sz="3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900" indent="-205900" algn="r" defTabSz="823600" rtl="1" eaLnBrk="1" latinLnBrk="0" hangingPunct="1">
        <a:lnSpc>
          <a:spcPct val="90000"/>
        </a:lnSpc>
        <a:spcBef>
          <a:spcPts val="901"/>
        </a:spcBef>
        <a:buFont typeface="Arial" panose="020B0604020202020204" pitchFamily="34" charset="0"/>
        <a:buChar char="•"/>
        <a:defRPr sz="2522" kern="1200">
          <a:solidFill>
            <a:schemeClr val="tx1"/>
          </a:solidFill>
          <a:latin typeface="+mn-lt"/>
          <a:ea typeface="+mn-ea"/>
          <a:cs typeface="+mn-cs"/>
        </a:defRPr>
      </a:lvl1pPr>
      <a:lvl2pPr marL="6177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295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4413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8531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2649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6767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30885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500300" indent="-205900" algn="r" defTabSz="823600" rtl="1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8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6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54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72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90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708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26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4400" algn="r" defTabSz="823600" rtl="1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A3020-CFF7-4C52-835F-029946BE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" y="-1110"/>
            <a:ext cx="10981944" cy="6842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B247A-A5BF-4A4F-B4A7-210683923469}"/>
              </a:ext>
            </a:extLst>
          </p:cNvPr>
          <p:cNvSpPr txBox="1"/>
          <p:nvPr/>
        </p:nvSpPr>
        <p:spPr>
          <a:xfrm>
            <a:off x="1932032" y="1075145"/>
            <a:ext cx="7116674" cy="9810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200" b="1" dirty="0">
                <a:solidFill>
                  <a:schemeClr val="bg1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عنوان الحل الابتكاري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758FC-C38A-C8CF-8B99-AAB5A5B53741}"/>
              </a:ext>
            </a:extLst>
          </p:cNvPr>
          <p:cNvSpPr txBox="1"/>
          <p:nvPr/>
        </p:nvSpPr>
        <p:spPr>
          <a:xfrm>
            <a:off x="1932032" y="3191348"/>
            <a:ext cx="7116674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اسم مقدم الحل الابتكاري</a:t>
            </a:r>
          </a:p>
        </p:txBody>
      </p:sp>
    </p:spTree>
    <p:extLst>
      <p:ext uri="{BB962C8B-B14F-4D97-AF65-F5344CB8AC3E}">
        <p14:creationId xmlns:p14="http://schemas.microsoft.com/office/powerpoint/2010/main" val="354690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3A48-1A41-F48F-68C2-1E8B77A2E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503A5-977F-E106-1597-6052203E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2EF68-5860-3664-045F-4F8E396403D7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اذكر التقنيات الناشئة و المستخدمة في تنفيذ الحل الابتكاري في عدة نقاط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067EC-FBC2-BD1A-C103-8307CDDBBC2F}"/>
              </a:ext>
            </a:extLst>
          </p:cNvPr>
          <p:cNvSpPr txBox="1"/>
          <p:nvPr/>
        </p:nvSpPr>
        <p:spPr>
          <a:xfrm>
            <a:off x="2305878" y="1339943"/>
            <a:ext cx="7704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التقنيات المستخدمة او المقترحة في تنفيذ الحل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4A37F-C7CB-47E9-6515-D0B320F3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C3F62-CD65-187B-0B58-C57A62B9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D69CF-1080-FC8B-B490-1934F8E09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490DB-2838-CCBF-E937-BC82087D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857B5-2FB7-FDD0-3F63-45F16F3DE9C0}"/>
              </a:ext>
            </a:extLst>
          </p:cNvPr>
          <p:cNvSpPr txBox="1"/>
          <p:nvPr/>
        </p:nvSpPr>
        <p:spPr>
          <a:xfrm>
            <a:off x="1967948" y="2056268"/>
            <a:ext cx="8042803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رأس مال جريء ( اذكر بالتفصيل)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دعم حكومي( اذكر بالتفصيل)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 جماعي ( اذكر بالتفصيل)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F625C-9C4F-AE64-B492-79EA5502EAD0}"/>
              </a:ext>
            </a:extLst>
          </p:cNvPr>
          <p:cNvSpPr txBox="1"/>
          <p:nvPr/>
        </p:nvSpPr>
        <p:spPr>
          <a:xfrm>
            <a:off x="2305878" y="1339943"/>
            <a:ext cx="77048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مصادر تمويل المشروع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9A4E1-4728-E007-F64B-5CF4D6104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3F7CD-CB8F-3B7D-2842-D8670A82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ADDC7-8AF5-43F9-99F9-BE78493F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27B97-883E-0BF4-3716-2BFF3F411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CC063-AA37-DDDA-EBE5-A6255B72C4AD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تحديد مؤشرات نجاح الحل الابتكاري والأثر المتوقع منه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33C95-4D89-10F7-FDFD-5D82E7550FEA}"/>
              </a:ext>
            </a:extLst>
          </p:cNvPr>
          <p:cNvSpPr txBox="1"/>
          <p:nvPr/>
        </p:nvSpPr>
        <p:spPr>
          <a:xfrm>
            <a:off x="2325758" y="1339943"/>
            <a:ext cx="7684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مؤشرات قياس النجاح الابتكاري والأثر المتوقع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13136-FAAC-79A7-A8ED-19C817C4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7A93D-C9A7-E3DE-B3CC-44FD633BE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6199-B291-87D9-C71D-C399300E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CCA9B-000D-D16C-BDBC-B639AE75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C907B-F450-5F40-FEB3-14EB39343726}"/>
              </a:ext>
            </a:extLst>
          </p:cNvPr>
          <p:cNvSpPr txBox="1"/>
          <p:nvPr/>
        </p:nvSpPr>
        <p:spPr>
          <a:xfrm>
            <a:off x="3213564" y="1339943"/>
            <a:ext cx="67971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32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نموذج العمل </a:t>
            </a:r>
            <a:r>
              <a:rPr lang="en-US" sz="32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Business Model</a:t>
            </a:r>
            <a:endParaRPr lang="ar-SA" sz="3200" dirty="0">
              <a:solidFill>
                <a:srgbClr val="0F4B67"/>
              </a:solidFill>
              <a:latin typeface="Cairo Bold" panose="00000800000000000000" pitchFamily="2" charset="-78"/>
              <a:cs typeface="Cairo Bold" panose="000008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44AF5A-936B-CA0C-62E1-AB2C01D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3ED0E-BB69-063D-89C0-AD74FAD65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C1414C9-07E7-1335-B14D-D95F65A7E611}"/>
              </a:ext>
            </a:extLst>
          </p:cNvPr>
          <p:cNvSpPr txBox="1"/>
          <p:nvPr/>
        </p:nvSpPr>
        <p:spPr>
          <a:xfrm>
            <a:off x="185547" y="2282751"/>
            <a:ext cx="2032580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PROBLEM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3DBDD1-7794-7FCC-1069-8278D8AC3759}"/>
              </a:ext>
            </a:extLst>
          </p:cNvPr>
          <p:cNvSpPr txBox="1"/>
          <p:nvPr/>
        </p:nvSpPr>
        <p:spPr>
          <a:xfrm>
            <a:off x="2311845" y="2279851"/>
            <a:ext cx="2032580" cy="276999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SEGMENTS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612933-8E43-2571-8103-3379D26B3703}"/>
              </a:ext>
            </a:extLst>
          </p:cNvPr>
          <p:cNvSpPr txBox="1"/>
          <p:nvPr/>
        </p:nvSpPr>
        <p:spPr>
          <a:xfrm>
            <a:off x="2312325" y="4104230"/>
            <a:ext cx="2011971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UNFAIR ADVANTAGE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2CFAC-9E9E-21FF-FB49-2B63BE236613}"/>
              </a:ext>
            </a:extLst>
          </p:cNvPr>
          <p:cNvSpPr txBox="1"/>
          <p:nvPr/>
        </p:nvSpPr>
        <p:spPr>
          <a:xfrm>
            <a:off x="4437391" y="2288050"/>
            <a:ext cx="2032580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CHANNELS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DF215A-14D2-3E26-D6FA-050257E21381}"/>
              </a:ext>
            </a:extLst>
          </p:cNvPr>
          <p:cNvSpPr txBox="1"/>
          <p:nvPr/>
        </p:nvSpPr>
        <p:spPr>
          <a:xfrm>
            <a:off x="4459946" y="4101468"/>
            <a:ext cx="2032580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KEY METRICS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653EF3-7067-3F3C-54FB-A74989E0E88C}"/>
              </a:ext>
            </a:extLst>
          </p:cNvPr>
          <p:cNvSpPr txBox="1"/>
          <p:nvPr/>
        </p:nvSpPr>
        <p:spPr>
          <a:xfrm>
            <a:off x="6632504" y="2281821"/>
            <a:ext cx="3927604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UNIQUE VALUE PROPOSITION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DF5C68-6BC4-4321-53B1-61065C5CDCF5}"/>
              </a:ext>
            </a:extLst>
          </p:cNvPr>
          <p:cNvSpPr txBox="1"/>
          <p:nvPr/>
        </p:nvSpPr>
        <p:spPr>
          <a:xfrm>
            <a:off x="6568612" y="4101468"/>
            <a:ext cx="2032580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COST STRUCTURE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5F2B67-6C40-AC8A-0858-B3E69797788E}"/>
              </a:ext>
            </a:extLst>
          </p:cNvPr>
          <p:cNvSpPr txBox="1"/>
          <p:nvPr/>
        </p:nvSpPr>
        <p:spPr>
          <a:xfrm>
            <a:off x="8671562" y="4103243"/>
            <a:ext cx="2032580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REVENUE STREAMS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15DB69-1B91-DA7D-44ED-6395707B25C2}"/>
              </a:ext>
            </a:extLst>
          </p:cNvPr>
          <p:cNvSpPr txBox="1"/>
          <p:nvPr/>
        </p:nvSpPr>
        <p:spPr>
          <a:xfrm>
            <a:off x="185547" y="4100798"/>
            <a:ext cx="2002224" cy="307777"/>
          </a:xfrm>
          <a:prstGeom prst="rect">
            <a:avLst/>
          </a:prstGeom>
          <a:solidFill>
            <a:srgbClr val="104B66"/>
          </a:solidFill>
          <a:ln>
            <a:solidFill>
              <a:srgbClr val="104B66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03DE5-2ADD-3232-50D4-94D33A7A590C}"/>
              </a:ext>
            </a:extLst>
          </p:cNvPr>
          <p:cNvSpPr/>
          <p:nvPr/>
        </p:nvSpPr>
        <p:spPr>
          <a:xfrm>
            <a:off x="185546" y="2612269"/>
            <a:ext cx="2032579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71868-8E07-1B0A-2925-34EFAD5D7E80}"/>
              </a:ext>
            </a:extLst>
          </p:cNvPr>
          <p:cNvSpPr/>
          <p:nvPr/>
        </p:nvSpPr>
        <p:spPr>
          <a:xfrm>
            <a:off x="2323545" y="2587450"/>
            <a:ext cx="2032579" cy="109122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BB33F-7593-FBEA-D735-6DC0780B23D2}"/>
              </a:ext>
            </a:extLst>
          </p:cNvPr>
          <p:cNvSpPr/>
          <p:nvPr/>
        </p:nvSpPr>
        <p:spPr>
          <a:xfrm>
            <a:off x="4437392" y="2612268"/>
            <a:ext cx="2032579" cy="1066403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CCB575-AB43-0345-F6CC-E854C1B4BC59}"/>
              </a:ext>
            </a:extLst>
          </p:cNvPr>
          <p:cNvSpPr/>
          <p:nvPr/>
        </p:nvSpPr>
        <p:spPr>
          <a:xfrm>
            <a:off x="6631931" y="2612269"/>
            <a:ext cx="3927604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1E3A-9A1F-2D18-D8C4-102BF3BDAC8B}"/>
              </a:ext>
            </a:extLst>
          </p:cNvPr>
          <p:cNvSpPr/>
          <p:nvPr/>
        </p:nvSpPr>
        <p:spPr>
          <a:xfrm>
            <a:off x="185545" y="4427237"/>
            <a:ext cx="2002225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E3B7B-8F58-8835-A4CA-FA6E35AC6D4A}"/>
              </a:ext>
            </a:extLst>
          </p:cNvPr>
          <p:cNvSpPr/>
          <p:nvPr/>
        </p:nvSpPr>
        <p:spPr>
          <a:xfrm>
            <a:off x="2317197" y="4427237"/>
            <a:ext cx="2002225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F1C3DA-E5AC-3F05-A68B-1CFF68323BD4}"/>
              </a:ext>
            </a:extLst>
          </p:cNvPr>
          <p:cNvSpPr/>
          <p:nvPr/>
        </p:nvSpPr>
        <p:spPr>
          <a:xfrm>
            <a:off x="4467746" y="4427237"/>
            <a:ext cx="2002225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CF4F3-3383-500F-9FAD-CA6EC4A08F27}"/>
              </a:ext>
            </a:extLst>
          </p:cNvPr>
          <p:cNvSpPr/>
          <p:nvPr/>
        </p:nvSpPr>
        <p:spPr>
          <a:xfrm>
            <a:off x="6568612" y="4427237"/>
            <a:ext cx="2002225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6217AE-8CB1-AE37-F58C-6437376D320F}"/>
              </a:ext>
            </a:extLst>
          </p:cNvPr>
          <p:cNvSpPr/>
          <p:nvPr/>
        </p:nvSpPr>
        <p:spPr>
          <a:xfrm>
            <a:off x="8671562" y="4433119"/>
            <a:ext cx="2002225" cy="1066402"/>
          </a:xfrm>
          <a:prstGeom prst="rect">
            <a:avLst/>
          </a:prstGeom>
          <a:noFill/>
          <a:ln>
            <a:solidFill>
              <a:srgbClr val="104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FE7C-3C77-AA20-528D-E4D8CCBE7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EE88A1-68A6-5DE7-2B4F-6576AB30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"/>
            <a:ext cx="10980738" cy="68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77893-ABAC-4DD0-995C-90728550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A0537-0C08-493C-ADCE-97D4A23DF26A}"/>
              </a:ext>
            </a:extLst>
          </p:cNvPr>
          <p:cNvSpPr txBox="1"/>
          <p:nvPr/>
        </p:nvSpPr>
        <p:spPr>
          <a:xfrm>
            <a:off x="2811198" y="2056268"/>
            <a:ext cx="7199553" cy="2550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⁠محور ١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محور ٢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محور ٣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محور ٤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محور ٥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محور 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FA94F-2FBF-42BF-A221-1B8715351B1A}"/>
              </a:ext>
            </a:extLst>
          </p:cNvPr>
          <p:cNvSpPr txBox="1"/>
          <p:nvPr/>
        </p:nvSpPr>
        <p:spPr>
          <a:xfrm>
            <a:off x="5396948" y="1339943"/>
            <a:ext cx="46138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محاور العرض التقديمي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6D891-2651-5451-3C66-50745872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E7FB9B-8F50-C375-DD03-AFF076233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55ED-1AFF-8F7B-94AA-A37F1B05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7634F-8934-F42D-2AC5-852AA1B4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822AD-2580-8078-450A-577F716AA0DB}"/>
              </a:ext>
            </a:extLst>
          </p:cNvPr>
          <p:cNvSpPr txBox="1"/>
          <p:nvPr/>
        </p:nvSpPr>
        <p:spPr>
          <a:xfrm>
            <a:off x="4315349" y="1349882"/>
            <a:ext cx="5909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بيانات فريق العمل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EFA30-204D-13AA-5B80-AAC34976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3EC10-1DC9-826E-59DF-9148D87E4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415128-41ED-457B-A18B-6A66DF0DC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35894"/>
              </p:ext>
            </p:extLst>
          </p:nvPr>
        </p:nvGraphicFramePr>
        <p:xfrm>
          <a:off x="755649" y="2037581"/>
          <a:ext cx="9469439" cy="3747135"/>
        </p:xfrm>
        <a:graphic>
          <a:graphicData uri="http://schemas.openxmlformats.org/drawingml/2006/table">
            <a:tbl>
              <a:tblPr rtl="1"/>
              <a:tblGrid>
                <a:gridCol w="1707253">
                  <a:extLst>
                    <a:ext uri="{9D8B030D-6E8A-4147-A177-3AD203B41FA5}">
                      <a16:colId xmlns:a16="http://schemas.microsoft.com/office/drawing/2014/main" val="3082471703"/>
                    </a:ext>
                  </a:extLst>
                </a:gridCol>
                <a:gridCol w="4820921">
                  <a:extLst>
                    <a:ext uri="{9D8B030D-6E8A-4147-A177-3AD203B41FA5}">
                      <a16:colId xmlns:a16="http://schemas.microsoft.com/office/drawing/2014/main" val="868918836"/>
                    </a:ext>
                  </a:extLst>
                </a:gridCol>
                <a:gridCol w="2941265">
                  <a:extLst>
                    <a:ext uri="{9D8B030D-6E8A-4147-A177-3AD203B41FA5}">
                      <a16:colId xmlns:a16="http://schemas.microsoft.com/office/drawing/2014/main" val="722997130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rtl="1">
                        <a:buNone/>
                      </a:pPr>
                      <a:r>
                        <a:rPr lang="ar-SA" sz="1600" b="1" dirty="0">
                          <a:solidFill>
                            <a:srgbClr val="104B66"/>
                          </a:solidFill>
                          <a:effectLst/>
                          <a:latin typeface="Cairo" pitchFamily="2" charset="-78"/>
                          <a:cs typeface="Cairo" pitchFamily="2" charset="-78"/>
                        </a:rPr>
                        <a:t>اسم العضو</a:t>
                      </a:r>
                      <a:endParaRPr lang="ar-SA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r>
                        <a:rPr lang="ar-SA" sz="1600" b="1" dirty="0">
                          <a:solidFill>
                            <a:srgbClr val="104B66"/>
                          </a:solidFill>
                          <a:effectLst/>
                          <a:latin typeface="Cairo" pitchFamily="2" charset="-78"/>
                          <a:cs typeface="Cairo" pitchFamily="2" charset="-78"/>
                        </a:rPr>
                        <a:t>الفئة </a:t>
                      </a:r>
                      <a:r>
                        <a:rPr lang="ar-SA" sz="1000" b="1" dirty="0">
                          <a:solidFill>
                            <a:srgbClr val="104B66"/>
                          </a:solidFill>
                          <a:effectLst/>
                          <a:latin typeface="Cairo" pitchFamily="2" charset="-78"/>
                          <a:cs typeface="Cairo" pitchFamily="2" charset="-78"/>
                        </a:rPr>
                        <a:t>(عضو هيئة تدريس – موظف اداري – طالب – عضو من خارج الجامعة)</a:t>
                      </a:r>
                      <a:endParaRPr lang="en-US" sz="10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r>
                        <a:rPr lang="ar-SA" sz="1600" b="1" dirty="0">
                          <a:solidFill>
                            <a:srgbClr val="104B66"/>
                          </a:solidFill>
                          <a:effectLst/>
                          <a:latin typeface="Cairo" pitchFamily="2" charset="-78"/>
                          <a:cs typeface="Cairo" pitchFamily="2" charset="-78"/>
                        </a:rPr>
                        <a:t>الدور </a:t>
                      </a:r>
                      <a:r>
                        <a:rPr lang="ar-SA" sz="1000" b="1" dirty="0">
                          <a:solidFill>
                            <a:srgbClr val="104B66"/>
                          </a:solidFill>
                          <a:effectLst/>
                          <a:latin typeface="Cairo" pitchFamily="2" charset="-78"/>
                          <a:cs typeface="Cairo" pitchFamily="2" charset="-78"/>
                        </a:rPr>
                        <a:t>(مؤسس – مؤسس شريك – مستثمر)</a:t>
                      </a:r>
                      <a:endParaRPr lang="ar-SA" sz="10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919586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b="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62312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b="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690267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b="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14378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en-US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L="114300"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None/>
                      </a:pPr>
                      <a:endParaRPr lang="ar-SA" sz="1600" b="0" dirty="0">
                        <a:solidFill>
                          <a:srgbClr val="104B66"/>
                        </a:solidFill>
                        <a:effectLst/>
                        <a:latin typeface="Cairo" pitchFamily="2" charset="-78"/>
                        <a:cs typeface="Cairo" pitchFamily="2" charset="-78"/>
                      </a:endParaRPr>
                    </a:p>
                  </a:txBody>
                  <a:tcPr marT="152400" marB="152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84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9ABA5-4A34-2946-B8C6-9E937DB7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DD9E7-8D8F-9734-CBAE-32DA09CA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D0458-6E53-5087-791F-3F7036A8471F}"/>
              </a:ext>
            </a:extLst>
          </p:cNvPr>
          <p:cNvSpPr txBox="1"/>
          <p:nvPr/>
        </p:nvSpPr>
        <p:spPr>
          <a:xfrm>
            <a:off x="2811198" y="2056268"/>
            <a:ext cx="719955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⁠شرح مختصر للحل الابتكاري في نقاط مختصرة 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E5B6C-3CEA-080D-1B03-168C4C58F651}"/>
              </a:ext>
            </a:extLst>
          </p:cNvPr>
          <p:cNvSpPr txBox="1"/>
          <p:nvPr/>
        </p:nvSpPr>
        <p:spPr>
          <a:xfrm>
            <a:off x="5396948" y="1339943"/>
            <a:ext cx="46138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وصف الحل الابتكاري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F233F-6A86-76D1-386B-E1FAD39B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9D346-0620-79C5-6F5A-ACFCBD15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B6DDC-A62C-971F-1A7B-2C36E31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C830A-A607-472B-BF5D-E0D895E7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431D0-B7F1-C60E-52B4-665E197EFCFC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⁠شرح مختصر للمشكلة التي يقوم بحلها المشروع المقدم في نقاط مختصرة 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D52F6-5414-857C-8E88-109660FDF485}"/>
              </a:ext>
            </a:extLst>
          </p:cNvPr>
          <p:cNvSpPr txBox="1"/>
          <p:nvPr/>
        </p:nvSpPr>
        <p:spPr>
          <a:xfrm>
            <a:off x="5396948" y="1339943"/>
            <a:ext cx="46138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تعريف المشكلة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9FC43-4AA9-A17B-84FB-3BB79517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62C52-5EBF-B724-1508-92A391B3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0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7557D-96D7-CFAE-90CD-33F9BB25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93379-E2C7-F77F-86FE-A1D2A595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1127FF-39A6-D609-24A4-FC9E41ACE0E4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اذكر الفئات التي يستهدفها الحل الابتكاري المقدم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89EF4-8C7A-5C80-0526-F3ABAE4E8808}"/>
              </a:ext>
            </a:extLst>
          </p:cNvPr>
          <p:cNvSpPr txBox="1"/>
          <p:nvPr/>
        </p:nvSpPr>
        <p:spPr>
          <a:xfrm>
            <a:off x="5396948" y="1339943"/>
            <a:ext cx="46138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الفئة المستهدفة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124CF-71D7-51FB-EE1A-17F974B9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27345-F19C-DA94-7FDC-E3BD7202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415B2-8DFD-7428-25AC-9AD199797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66B5A-E2E3-552B-95C9-84388331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317FA-47D9-677C-C90C-592797D649AE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وصف أهمية تنفيذ الحل الابتكاري في نقاط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0C378-39A4-B77A-70E5-5F6B11E3B742}"/>
              </a:ext>
            </a:extLst>
          </p:cNvPr>
          <p:cNvSpPr txBox="1"/>
          <p:nvPr/>
        </p:nvSpPr>
        <p:spPr>
          <a:xfrm>
            <a:off x="5396948" y="1339943"/>
            <a:ext cx="46138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أهمية الحل الابتكاري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66B86-CF2A-C594-E87C-527F0725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88BA0-9084-9A71-15BF-FAD38559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B96F3-5F07-9D33-B4ED-47E9DE14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03D30-5265-E77D-942A-9C89BB3E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AC0B1-90EB-DC40-DBB3-9F490FB50BF6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توضيح النموذج الأولي للحل الابتكاري والذي يتضمن صور للواجهات </a:t>
            </a:r>
            <a:r>
              <a:rPr lang="en-US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Prototypes)</a:t>
            </a: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) ومخرجات الحل الابتكاري بما لا يتجاوز خمس شرائح عرض.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10FFA-A547-76FB-2EBF-D22958C58941}"/>
              </a:ext>
            </a:extLst>
          </p:cNvPr>
          <p:cNvSpPr txBox="1"/>
          <p:nvPr/>
        </p:nvSpPr>
        <p:spPr>
          <a:xfrm>
            <a:off x="2723322" y="1339943"/>
            <a:ext cx="7287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النموذج الاولي للحل الابتكاري </a:t>
            </a:r>
            <a:r>
              <a:rPr lang="en-US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MVP</a:t>
            </a:r>
            <a:endParaRPr lang="ar-SA" sz="2800" dirty="0">
              <a:solidFill>
                <a:srgbClr val="0F4B67"/>
              </a:solidFill>
              <a:latin typeface="Cairo Bold" panose="00000800000000000000" pitchFamily="2" charset="-78"/>
              <a:cs typeface="Cairo Bold" panose="000008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0477F-4B5B-36B7-FD0F-11089F77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AD948-7B47-2706-BA0E-8DDD71F2A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EA52-32D0-4C8B-E2C5-0EAE4B426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4E3B-FB6E-613E-9EB6-B497BC40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4" b="91451"/>
          <a:stretch>
            <a:fillRect/>
          </a:stretch>
        </p:blipFill>
        <p:spPr>
          <a:xfrm>
            <a:off x="5490369" y="214"/>
            <a:ext cx="5490369" cy="80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1EEED-848F-ADF1-7A57-A55A0A283D95}"/>
              </a:ext>
            </a:extLst>
          </p:cNvPr>
          <p:cNvSpPr txBox="1"/>
          <p:nvPr/>
        </p:nvSpPr>
        <p:spPr>
          <a:xfrm>
            <a:off x="1967948" y="2056268"/>
            <a:ext cx="8042803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وصف مكونات الحل الابتكاري في عدة نقاط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04B6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9ED86-C441-36D8-13CD-472FABAC9C20}"/>
              </a:ext>
            </a:extLst>
          </p:cNvPr>
          <p:cNvSpPr txBox="1"/>
          <p:nvPr/>
        </p:nvSpPr>
        <p:spPr>
          <a:xfrm>
            <a:off x="3896140" y="1339943"/>
            <a:ext cx="6114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SA" sz="2800" dirty="0">
                <a:solidFill>
                  <a:srgbClr val="0F4B67"/>
                </a:solidFill>
                <a:latin typeface="Cairo Bold" panose="00000800000000000000" pitchFamily="2" charset="-78"/>
                <a:cs typeface="Cairo Bold" panose="00000800000000000000" pitchFamily="2" charset="-78"/>
              </a:rPr>
              <a:t>المكونات الرئيسية للحل الابتكاري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2FC63-9EA5-68DA-9332-5BB99464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7"/>
          <a:stretch>
            <a:fillRect/>
          </a:stretch>
        </p:blipFill>
        <p:spPr>
          <a:xfrm>
            <a:off x="0" y="6396663"/>
            <a:ext cx="10980738" cy="451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F37C7-41C5-255F-B255-B784155C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2" b="91451"/>
          <a:stretch>
            <a:fillRect/>
          </a:stretch>
        </p:blipFill>
        <p:spPr>
          <a:xfrm>
            <a:off x="2582978" y="0"/>
            <a:ext cx="5909740" cy="8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259</Words>
  <Application>Microsoft Macintosh PowerPoint</Application>
  <PresentationFormat>Custom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Cairo</vt:lpstr>
      <vt:lpstr>Cairo Bold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benf</dc:creator>
  <cp:lastModifiedBy>Ahmed M. Alnabolsi</cp:lastModifiedBy>
  <cp:revision>35</cp:revision>
  <dcterms:created xsi:type="dcterms:W3CDTF">2019-11-14T16:58:49Z</dcterms:created>
  <dcterms:modified xsi:type="dcterms:W3CDTF">2026-05-15T08:16:58Z</dcterms:modified>
</cp:coreProperties>
</file>